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9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a:xfrm>
            <a:off x="3962399" y="5870575"/>
            <a:ext cx="4893958" cy="377825"/>
          </a:xfrm>
        </p:spPr>
        <p:txBody>
          <a:bodyPr/>
          <a:lstStyle/>
          <a:p>
            <a:endParaRPr lang="es-EC" dirty="0"/>
          </a:p>
        </p:txBody>
      </p:sp>
      <p:sp>
        <p:nvSpPr>
          <p:cNvPr id="6" name="Slide Number Placeholder 5"/>
          <p:cNvSpPr>
            <a:spLocks noGrp="1"/>
          </p:cNvSpPr>
          <p:nvPr>
            <p:ph type="sldNum" sz="quarter" idx="12"/>
          </p:nvPr>
        </p:nvSpPr>
        <p:spPr>
          <a:xfrm>
            <a:off x="10608958" y="5870575"/>
            <a:ext cx="551167" cy="377825"/>
          </a:xfrm>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56460307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6" name="Footer Placeholder 5"/>
          <p:cNvSpPr>
            <a:spLocks noGrp="1"/>
          </p:cNvSpPr>
          <p:nvPr>
            <p:ph type="ftr" sz="quarter" idx="11"/>
          </p:nvPr>
        </p:nvSpPr>
        <p:spPr/>
        <p:txBody>
          <a:bodyPr/>
          <a:lstStyle/>
          <a:p>
            <a:endParaRPr lang="es-EC" dirty="0"/>
          </a:p>
        </p:txBody>
      </p:sp>
      <p:sp>
        <p:nvSpPr>
          <p:cNvPr id="7" name="Slide Number Placeholder 6"/>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157926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637990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3808682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2962205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2742173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2545636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8022E65-0776-43CE-BC68-1EF2BCB7B07A}" type="slidenum">
              <a:rPr lang="es-EC" smtClean="0"/>
              <a:t>‹Nº›</a:t>
            </a:fld>
            <a:endParaRPr lang="es-EC" dirty="0"/>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300084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3932306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2796822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1856668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6" name="Footer Placeholder 5"/>
          <p:cNvSpPr>
            <a:spLocks noGrp="1"/>
          </p:cNvSpPr>
          <p:nvPr>
            <p:ph type="ftr" sz="quarter" idx="11"/>
          </p:nvPr>
        </p:nvSpPr>
        <p:spPr/>
        <p:txBody>
          <a:bodyPr/>
          <a:lstStyle/>
          <a:p>
            <a:endParaRPr lang="es-EC" dirty="0"/>
          </a:p>
        </p:txBody>
      </p:sp>
      <p:sp>
        <p:nvSpPr>
          <p:cNvPr id="7" name="Slide Number Placeholder 6"/>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67334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8" name="Footer Placeholder 7"/>
          <p:cNvSpPr>
            <a:spLocks noGrp="1"/>
          </p:cNvSpPr>
          <p:nvPr>
            <p:ph type="ftr" sz="quarter" idx="11"/>
          </p:nvPr>
        </p:nvSpPr>
        <p:spPr/>
        <p:txBody>
          <a:bodyPr/>
          <a:lstStyle/>
          <a:p>
            <a:endParaRPr lang="es-EC" dirty="0"/>
          </a:p>
        </p:txBody>
      </p:sp>
      <p:sp>
        <p:nvSpPr>
          <p:cNvPr id="9" name="Slide Number Placeholder 8"/>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4279068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4" name="Footer Placeholder 3"/>
          <p:cNvSpPr>
            <a:spLocks noGrp="1"/>
          </p:cNvSpPr>
          <p:nvPr>
            <p:ph type="ftr" sz="quarter" idx="11"/>
          </p:nvPr>
        </p:nvSpPr>
        <p:spPr/>
        <p:txBody>
          <a:bodyPr/>
          <a:lstStyle/>
          <a:p>
            <a:endParaRPr lang="es-EC" dirty="0"/>
          </a:p>
        </p:txBody>
      </p:sp>
      <p:sp>
        <p:nvSpPr>
          <p:cNvPr id="5" name="Slide Number Placeholder 4"/>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2086569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3" name="Footer Placeholder 2"/>
          <p:cNvSpPr>
            <a:spLocks noGrp="1"/>
          </p:cNvSpPr>
          <p:nvPr>
            <p:ph type="ftr" sz="quarter" idx="11"/>
          </p:nvPr>
        </p:nvSpPr>
        <p:spPr/>
        <p:txBody>
          <a:bodyPr/>
          <a:lstStyle/>
          <a:p>
            <a:endParaRPr lang="es-EC" dirty="0"/>
          </a:p>
        </p:txBody>
      </p:sp>
      <p:sp>
        <p:nvSpPr>
          <p:cNvPr id="4" name="Slide Number Placeholder 3"/>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1388475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6" name="Footer Placeholder 5"/>
          <p:cNvSpPr>
            <a:spLocks noGrp="1"/>
          </p:cNvSpPr>
          <p:nvPr>
            <p:ph type="ftr" sz="quarter" idx="11"/>
          </p:nvPr>
        </p:nvSpPr>
        <p:spPr/>
        <p:txBody>
          <a:bodyPr/>
          <a:lstStyle/>
          <a:p>
            <a:endParaRPr lang="es-EC" dirty="0"/>
          </a:p>
        </p:txBody>
      </p:sp>
      <p:sp>
        <p:nvSpPr>
          <p:cNvPr id="7" name="Slide Number Placeholder 6"/>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2108420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19BF007-6211-4C12-8DAE-0E8D701E26A8}" type="datetimeFigureOut">
              <a:rPr lang="es-EC" smtClean="0"/>
              <a:t>16/6/2021</a:t>
            </a:fld>
            <a:endParaRPr lang="es-EC" dirty="0"/>
          </a:p>
        </p:txBody>
      </p:sp>
      <p:sp>
        <p:nvSpPr>
          <p:cNvPr id="6" name="Footer Placeholder 5"/>
          <p:cNvSpPr>
            <a:spLocks noGrp="1"/>
          </p:cNvSpPr>
          <p:nvPr>
            <p:ph type="ftr" sz="quarter" idx="11"/>
          </p:nvPr>
        </p:nvSpPr>
        <p:spPr/>
        <p:txBody>
          <a:bodyPr/>
          <a:lstStyle/>
          <a:p>
            <a:endParaRPr lang="es-EC" dirty="0"/>
          </a:p>
        </p:txBody>
      </p:sp>
      <p:sp>
        <p:nvSpPr>
          <p:cNvPr id="7" name="Slide Number Placeholder 6"/>
          <p:cNvSpPr>
            <a:spLocks noGrp="1"/>
          </p:cNvSpPr>
          <p:nvPr>
            <p:ph type="sldNum" sz="quarter" idx="12"/>
          </p:nvPr>
        </p:nvSpPr>
        <p:spPr/>
        <p:txBody>
          <a:bodyPr/>
          <a:lstStyle/>
          <a:p>
            <a:fld id="{F8022E65-0776-43CE-BC68-1EF2BCB7B07A}" type="slidenum">
              <a:rPr lang="es-EC" smtClean="0"/>
              <a:t>‹Nº›</a:t>
            </a:fld>
            <a:endParaRPr lang="es-EC" dirty="0"/>
          </a:p>
        </p:txBody>
      </p:sp>
    </p:spTree>
    <p:extLst>
      <p:ext uri="{BB962C8B-B14F-4D97-AF65-F5344CB8AC3E}">
        <p14:creationId xmlns:p14="http://schemas.microsoft.com/office/powerpoint/2010/main" val="705594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9BF007-6211-4C12-8DAE-0E8D701E26A8}" type="datetimeFigureOut">
              <a:rPr lang="es-EC" smtClean="0"/>
              <a:t>16/6/2021</a:t>
            </a:fld>
            <a:endParaRPr lang="es-EC"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C"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8022E65-0776-43CE-BC68-1EF2BCB7B07A}" type="slidenum">
              <a:rPr lang="es-EC" smtClean="0"/>
              <a:t>‹Nº›</a:t>
            </a:fld>
            <a:endParaRPr lang="es-EC" dirty="0"/>
          </a:p>
        </p:txBody>
      </p:sp>
    </p:spTree>
    <p:extLst>
      <p:ext uri="{BB962C8B-B14F-4D97-AF65-F5344CB8AC3E}">
        <p14:creationId xmlns:p14="http://schemas.microsoft.com/office/powerpoint/2010/main" val="183630351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invisionapp.com/studi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2E98C-92DD-472C-BF52-416010F795C0}"/>
              </a:ext>
            </a:extLst>
          </p:cNvPr>
          <p:cNvSpPr>
            <a:spLocks noGrp="1"/>
          </p:cNvSpPr>
          <p:nvPr>
            <p:ph type="ctrTitle"/>
          </p:nvPr>
        </p:nvSpPr>
        <p:spPr>
          <a:xfrm>
            <a:off x="1425526" y="407962"/>
            <a:ext cx="9144000" cy="949643"/>
          </a:xfrm>
        </p:spPr>
        <p:txBody>
          <a:bodyPr/>
          <a:lstStyle/>
          <a:p>
            <a:r>
              <a:rPr lang="es-EC" dirty="0">
                <a:latin typeface="Times New Roman" panose="02020603050405020304" pitchFamily="18" charset="0"/>
                <a:cs typeface="Times New Roman" panose="02020603050405020304" pitchFamily="18" charset="0"/>
              </a:rPr>
              <a:t>Presentación de Invisión</a:t>
            </a:r>
          </a:p>
        </p:txBody>
      </p:sp>
      <p:sp>
        <p:nvSpPr>
          <p:cNvPr id="3" name="Subtítulo 2">
            <a:extLst>
              <a:ext uri="{FF2B5EF4-FFF2-40B4-BE49-F238E27FC236}">
                <a16:creationId xmlns:a16="http://schemas.microsoft.com/office/drawing/2014/main" id="{ADD452C5-7B89-4D4B-AD0A-1681C7FF0B01}"/>
              </a:ext>
            </a:extLst>
          </p:cNvPr>
          <p:cNvSpPr>
            <a:spLocks noGrp="1"/>
          </p:cNvSpPr>
          <p:nvPr>
            <p:ph type="subTitle" idx="1"/>
          </p:nvPr>
        </p:nvSpPr>
        <p:spPr>
          <a:xfrm>
            <a:off x="4651716" y="1825412"/>
            <a:ext cx="7197726" cy="1405467"/>
          </a:xfrm>
        </p:spPr>
        <p:txBody>
          <a:bodyPr/>
          <a:lstStyle/>
          <a:p>
            <a:r>
              <a:rPr lang="es-EC" dirty="0"/>
              <a:t>Programación orientada a objetos</a:t>
            </a:r>
          </a:p>
          <a:p>
            <a:r>
              <a:rPr lang="es-EC" dirty="0"/>
              <a:t>Grupo 4.</a:t>
            </a:r>
          </a:p>
          <a:p>
            <a:pPr algn="just"/>
            <a:r>
              <a:rPr lang="es-EC" dirty="0"/>
              <a:t>Buestan Villa Christian Mauricio</a:t>
            </a:r>
          </a:p>
        </p:txBody>
      </p:sp>
    </p:spTree>
    <p:extLst>
      <p:ext uri="{BB962C8B-B14F-4D97-AF65-F5344CB8AC3E}">
        <p14:creationId xmlns:p14="http://schemas.microsoft.com/office/powerpoint/2010/main" val="364212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B43DF11-ED02-4850-9BE5-A4D66DC80BA9}"/>
              </a:ext>
            </a:extLst>
          </p:cNvPr>
          <p:cNvSpPr>
            <a:spLocks noGrp="1"/>
          </p:cNvSpPr>
          <p:nvPr>
            <p:ph idx="1"/>
          </p:nvPr>
        </p:nvSpPr>
        <p:spPr>
          <a:xfrm>
            <a:off x="165296" y="116321"/>
            <a:ext cx="10131425" cy="938758"/>
          </a:xfrm>
        </p:spPr>
        <p:txBody>
          <a:bodyPr/>
          <a:lstStyle/>
          <a:p>
            <a:r>
              <a:rPr lang="es-EC" dirty="0"/>
              <a:t>Procedemos a crear un rectángulo, en este ejemplo será un rectángulo redondeado, mediante las herramientas a la derecha de nuestra pantalla podemos cambiar el color del mismo, como se ha visto algo simple para no confundir al usuario. </a:t>
            </a:r>
          </a:p>
        </p:txBody>
      </p:sp>
      <p:pic>
        <p:nvPicPr>
          <p:cNvPr id="4" name="Imagen 3">
            <a:extLst>
              <a:ext uri="{FF2B5EF4-FFF2-40B4-BE49-F238E27FC236}">
                <a16:creationId xmlns:a16="http://schemas.microsoft.com/office/drawing/2014/main" id="{6E2E5411-BA68-41D2-AAAB-C70142576A20}"/>
              </a:ext>
            </a:extLst>
          </p:cNvPr>
          <p:cNvPicPr>
            <a:picLocks noChangeAspect="1"/>
          </p:cNvPicPr>
          <p:nvPr/>
        </p:nvPicPr>
        <p:blipFill rotWithShape="1">
          <a:blip r:embed="rId2"/>
          <a:srcRect t="1673" b="5824"/>
          <a:stretch/>
        </p:blipFill>
        <p:spPr>
          <a:xfrm>
            <a:off x="411480" y="1430176"/>
            <a:ext cx="9885241" cy="5141063"/>
          </a:xfrm>
          <a:prstGeom prst="rect">
            <a:avLst/>
          </a:prstGeom>
        </p:spPr>
      </p:pic>
    </p:spTree>
    <p:extLst>
      <p:ext uri="{BB962C8B-B14F-4D97-AF65-F5344CB8AC3E}">
        <p14:creationId xmlns:p14="http://schemas.microsoft.com/office/powerpoint/2010/main" val="1970855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7896B82-1173-4ED8-A9A6-0ACF860914E4}"/>
              </a:ext>
            </a:extLst>
          </p:cNvPr>
          <p:cNvSpPr>
            <a:spLocks noGrp="1"/>
          </p:cNvSpPr>
          <p:nvPr>
            <p:ph idx="1"/>
          </p:nvPr>
        </p:nvSpPr>
        <p:spPr>
          <a:xfrm>
            <a:off x="488853" y="267286"/>
            <a:ext cx="10131425" cy="1908517"/>
          </a:xfrm>
        </p:spPr>
        <p:txBody>
          <a:bodyPr/>
          <a:lstStyle/>
          <a:p>
            <a:r>
              <a:rPr lang="es-EC" dirty="0"/>
              <a:t>Seguidamente de crear el rectángulo creamos un texto que será el nombre del botón, la primera vez este no se vera, debido a que tenemos que mover el rectángulo del botón al fondo pulsando clic derecho y seleccionando “move to backward”; para juntar tanto texto como el rectángulo seleccionaremos los dos y presionaremos la tecla </a:t>
            </a:r>
            <a:r>
              <a:rPr lang="es-EC" b="1" dirty="0"/>
              <a:t>Ctrl-G</a:t>
            </a:r>
            <a:r>
              <a:rPr lang="es-EC" dirty="0"/>
              <a:t> así fusionaremos a ambos en un grupo, esto nos ayudara a mover nuestro botón.</a:t>
            </a:r>
          </a:p>
        </p:txBody>
      </p:sp>
      <p:pic>
        <p:nvPicPr>
          <p:cNvPr id="4" name="Imagen 3">
            <a:extLst>
              <a:ext uri="{FF2B5EF4-FFF2-40B4-BE49-F238E27FC236}">
                <a16:creationId xmlns:a16="http://schemas.microsoft.com/office/drawing/2014/main" id="{9FE0E182-007D-421A-9BD2-8B256FFED186}"/>
              </a:ext>
            </a:extLst>
          </p:cNvPr>
          <p:cNvPicPr>
            <a:picLocks noChangeAspect="1"/>
          </p:cNvPicPr>
          <p:nvPr/>
        </p:nvPicPr>
        <p:blipFill rotWithShape="1">
          <a:blip r:embed="rId2"/>
          <a:srcRect t="5312" r="1115" b="5620"/>
          <a:stretch/>
        </p:blipFill>
        <p:spPr>
          <a:xfrm>
            <a:off x="770206" y="2040313"/>
            <a:ext cx="9147516" cy="4632464"/>
          </a:xfrm>
          <a:prstGeom prst="rect">
            <a:avLst/>
          </a:prstGeom>
        </p:spPr>
      </p:pic>
    </p:spTree>
    <p:extLst>
      <p:ext uri="{BB962C8B-B14F-4D97-AF65-F5344CB8AC3E}">
        <p14:creationId xmlns:p14="http://schemas.microsoft.com/office/powerpoint/2010/main" val="81464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385B871-80AA-4F4C-9AFD-CDDD877042A0}"/>
              </a:ext>
            </a:extLst>
          </p:cNvPr>
          <p:cNvSpPr>
            <a:spLocks noGrp="1"/>
          </p:cNvSpPr>
          <p:nvPr>
            <p:ph idx="1"/>
          </p:nvPr>
        </p:nvSpPr>
        <p:spPr>
          <a:xfrm>
            <a:off x="657666" y="271065"/>
            <a:ext cx="10131425" cy="1698412"/>
          </a:xfrm>
        </p:spPr>
        <p:txBody>
          <a:bodyPr/>
          <a:lstStyle/>
          <a:p>
            <a:r>
              <a:rPr lang="es-EC" dirty="0"/>
              <a:t>Es posible crear un fondo en el rectángulo que hemos creado al principio. En este ejemplo elegí la imagen de una cueva, se arrastra al programa y es necesario redimensionarla con respecto a la mesa de trabajo. Una vez hecho esto la movemos al fondo con el mismo proceso </a:t>
            </a:r>
            <a:r>
              <a:rPr lang="es-EC" b="1" dirty="0"/>
              <a:t>clic derecho  </a:t>
            </a:r>
            <a:r>
              <a:rPr lang="es-EC" dirty="0"/>
              <a:t>y </a:t>
            </a:r>
            <a:r>
              <a:rPr lang="es-EC" b="1" dirty="0"/>
              <a:t>move to backward.</a:t>
            </a:r>
            <a:endParaRPr lang="es-EC" dirty="0"/>
          </a:p>
        </p:txBody>
      </p:sp>
      <p:pic>
        <p:nvPicPr>
          <p:cNvPr id="4" name="Imagen 3">
            <a:extLst>
              <a:ext uri="{FF2B5EF4-FFF2-40B4-BE49-F238E27FC236}">
                <a16:creationId xmlns:a16="http://schemas.microsoft.com/office/drawing/2014/main" id="{3607D650-C5B9-4684-8F00-6D5159596EDA}"/>
              </a:ext>
            </a:extLst>
          </p:cNvPr>
          <p:cNvPicPr>
            <a:picLocks noChangeAspect="1"/>
          </p:cNvPicPr>
          <p:nvPr/>
        </p:nvPicPr>
        <p:blipFill rotWithShape="1">
          <a:blip r:embed="rId2"/>
          <a:srcRect t="6133" r="1000" b="5825"/>
          <a:stretch/>
        </p:blipFill>
        <p:spPr>
          <a:xfrm>
            <a:off x="858129" y="1871003"/>
            <a:ext cx="9741354" cy="4870677"/>
          </a:xfrm>
          <a:prstGeom prst="rect">
            <a:avLst/>
          </a:prstGeom>
        </p:spPr>
      </p:pic>
    </p:spTree>
    <p:extLst>
      <p:ext uri="{BB962C8B-B14F-4D97-AF65-F5344CB8AC3E}">
        <p14:creationId xmlns:p14="http://schemas.microsoft.com/office/powerpoint/2010/main" val="427332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88BC020-FE2B-4B2A-A30C-066C45AD6DF2}"/>
              </a:ext>
            </a:extLst>
          </p:cNvPr>
          <p:cNvSpPr>
            <a:spLocks noGrp="1"/>
          </p:cNvSpPr>
          <p:nvPr>
            <p:ph idx="1"/>
          </p:nvPr>
        </p:nvSpPr>
        <p:spPr>
          <a:xfrm>
            <a:off x="165296" y="130388"/>
            <a:ext cx="10131425" cy="1754684"/>
          </a:xfrm>
        </p:spPr>
        <p:txBody>
          <a:bodyPr/>
          <a:lstStyle/>
          <a:p>
            <a:r>
              <a:rPr lang="es-EC" dirty="0"/>
              <a:t>Cuando se mueve al fondo hemos de ver que el rectángulo le corta una parte a la imagen, con esto vamos a realizar el proceso de enmascaramiento, seleccionando el icono en la parte superior de la pantalla.</a:t>
            </a:r>
          </a:p>
        </p:txBody>
      </p:sp>
      <p:pic>
        <p:nvPicPr>
          <p:cNvPr id="4" name="Imagen 3">
            <a:extLst>
              <a:ext uri="{FF2B5EF4-FFF2-40B4-BE49-F238E27FC236}">
                <a16:creationId xmlns:a16="http://schemas.microsoft.com/office/drawing/2014/main" id="{93243739-8D13-4BD5-829F-E4BAB42F05E7}"/>
              </a:ext>
            </a:extLst>
          </p:cNvPr>
          <p:cNvPicPr>
            <a:picLocks noChangeAspect="1"/>
          </p:cNvPicPr>
          <p:nvPr/>
        </p:nvPicPr>
        <p:blipFill rotWithShape="1">
          <a:blip r:embed="rId2"/>
          <a:srcRect l="57346" t="5927" r="39654" b="89968"/>
          <a:stretch/>
        </p:blipFill>
        <p:spPr>
          <a:xfrm>
            <a:off x="1346639" y="1135965"/>
            <a:ext cx="365760" cy="281355"/>
          </a:xfrm>
          <a:prstGeom prst="rect">
            <a:avLst/>
          </a:prstGeom>
          <a:ln>
            <a:solidFill>
              <a:schemeClr val="accent2">
                <a:lumMod val="60000"/>
                <a:lumOff val="40000"/>
              </a:schemeClr>
            </a:solidFill>
          </a:ln>
        </p:spPr>
      </p:pic>
      <p:pic>
        <p:nvPicPr>
          <p:cNvPr id="6" name="Imagen 5">
            <a:extLst>
              <a:ext uri="{FF2B5EF4-FFF2-40B4-BE49-F238E27FC236}">
                <a16:creationId xmlns:a16="http://schemas.microsoft.com/office/drawing/2014/main" id="{0AFDCEE5-0F08-407A-930A-5F6B1C67A530}"/>
              </a:ext>
            </a:extLst>
          </p:cNvPr>
          <p:cNvPicPr>
            <a:picLocks noChangeAspect="1"/>
          </p:cNvPicPr>
          <p:nvPr/>
        </p:nvPicPr>
        <p:blipFill rotWithShape="1">
          <a:blip r:embed="rId3"/>
          <a:srcRect t="6132" r="1356" b="5746"/>
          <a:stretch/>
        </p:blipFill>
        <p:spPr>
          <a:xfrm>
            <a:off x="534571" y="1487658"/>
            <a:ext cx="9172135" cy="4606696"/>
          </a:xfrm>
          <a:prstGeom prst="rect">
            <a:avLst/>
          </a:prstGeom>
        </p:spPr>
      </p:pic>
    </p:spTree>
    <p:extLst>
      <p:ext uri="{BB962C8B-B14F-4D97-AF65-F5344CB8AC3E}">
        <p14:creationId xmlns:p14="http://schemas.microsoft.com/office/powerpoint/2010/main" val="567715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DB76D9-4AFD-4146-ABD4-038865F0CC45}"/>
              </a:ext>
            </a:extLst>
          </p:cNvPr>
          <p:cNvSpPr>
            <a:spLocks noGrp="1"/>
          </p:cNvSpPr>
          <p:nvPr>
            <p:ph idx="1"/>
          </p:nvPr>
        </p:nvSpPr>
        <p:spPr>
          <a:xfrm>
            <a:off x="376312" y="200725"/>
            <a:ext cx="10131425" cy="1135705"/>
          </a:xfrm>
        </p:spPr>
        <p:txBody>
          <a:bodyPr/>
          <a:lstStyle/>
          <a:p>
            <a:r>
              <a:rPr lang="es-EC" dirty="0"/>
              <a:t>Procedemos a agrupar la imagen con su rectángulo con </a:t>
            </a:r>
            <a:r>
              <a:rPr lang="es-EC" b="1" dirty="0"/>
              <a:t>Ctrl-G, </a:t>
            </a:r>
            <a:r>
              <a:rPr lang="es-EC" dirty="0"/>
              <a:t>creando otro grupo que nos ayudara mas adelante.</a:t>
            </a:r>
          </a:p>
        </p:txBody>
      </p:sp>
      <p:pic>
        <p:nvPicPr>
          <p:cNvPr id="4" name="Imagen 3">
            <a:extLst>
              <a:ext uri="{FF2B5EF4-FFF2-40B4-BE49-F238E27FC236}">
                <a16:creationId xmlns:a16="http://schemas.microsoft.com/office/drawing/2014/main" id="{AC156BB0-E04B-471C-A135-C5C50358F6CC}"/>
              </a:ext>
            </a:extLst>
          </p:cNvPr>
          <p:cNvPicPr>
            <a:picLocks noChangeAspect="1"/>
          </p:cNvPicPr>
          <p:nvPr/>
        </p:nvPicPr>
        <p:blipFill rotWithShape="1">
          <a:blip r:embed="rId2"/>
          <a:srcRect t="5516" r="1000" b="4593"/>
          <a:stretch/>
        </p:blipFill>
        <p:spPr>
          <a:xfrm>
            <a:off x="747932" y="1336430"/>
            <a:ext cx="10696135" cy="5460264"/>
          </a:xfrm>
          <a:prstGeom prst="rect">
            <a:avLst/>
          </a:prstGeom>
        </p:spPr>
      </p:pic>
    </p:spTree>
    <p:extLst>
      <p:ext uri="{BB962C8B-B14F-4D97-AF65-F5344CB8AC3E}">
        <p14:creationId xmlns:p14="http://schemas.microsoft.com/office/powerpoint/2010/main" val="4081702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0EAA590-7BFC-4785-9A83-6E881ED9C19F}"/>
              </a:ext>
            </a:extLst>
          </p:cNvPr>
          <p:cNvSpPr>
            <a:spLocks noGrp="1"/>
          </p:cNvSpPr>
          <p:nvPr>
            <p:ph idx="1"/>
          </p:nvPr>
        </p:nvSpPr>
        <p:spPr>
          <a:xfrm>
            <a:off x="545124" y="369537"/>
            <a:ext cx="10131425" cy="1135705"/>
          </a:xfrm>
        </p:spPr>
        <p:txBody>
          <a:bodyPr/>
          <a:lstStyle/>
          <a:p>
            <a:r>
              <a:rPr lang="es-EC" dirty="0"/>
              <a:t>Seleccionamos el botón que creamos y seleccionamos el botón de </a:t>
            </a:r>
            <a:r>
              <a:rPr lang="es-EC" b="1" dirty="0"/>
              <a:t>create componente o de crear componente, </a:t>
            </a:r>
            <a:r>
              <a:rPr lang="es-EC" dirty="0"/>
              <a:t>lo llamamos botón y tendremos un componente sin iteración en nuestra primera mesa de trabajo.</a:t>
            </a:r>
          </a:p>
        </p:txBody>
      </p:sp>
      <p:pic>
        <p:nvPicPr>
          <p:cNvPr id="6" name="Imagen 5">
            <a:extLst>
              <a:ext uri="{FF2B5EF4-FFF2-40B4-BE49-F238E27FC236}">
                <a16:creationId xmlns:a16="http://schemas.microsoft.com/office/drawing/2014/main" id="{EB11187A-F776-456A-B1CD-EA32F0D21CCC}"/>
              </a:ext>
            </a:extLst>
          </p:cNvPr>
          <p:cNvPicPr>
            <a:picLocks noChangeAspect="1"/>
          </p:cNvPicPr>
          <p:nvPr/>
        </p:nvPicPr>
        <p:blipFill rotWithShape="1">
          <a:blip r:embed="rId2"/>
          <a:srcRect t="5368" r="885" b="5366"/>
          <a:stretch/>
        </p:blipFill>
        <p:spPr>
          <a:xfrm>
            <a:off x="717452" y="1445577"/>
            <a:ext cx="9959097" cy="5042886"/>
          </a:xfrm>
          <a:prstGeom prst="rect">
            <a:avLst/>
          </a:prstGeom>
        </p:spPr>
      </p:pic>
    </p:spTree>
    <p:extLst>
      <p:ext uri="{BB962C8B-B14F-4D97-AF65-F5344CB8AC3E}">
        <p14:creationId xmlns:p14="http://schemas.microsoft.com/office/powerpoint/2010/main" val="726582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4DE48A-6FE2-4026-9537-CF73BA8EAA39}"/>
              </a:ext>
            </a:extLst>
          </p:cNvPr>
          <p:cNvSpPr>
            <a:spLocks noGrp="1"/>
          </p:cNvSpPr>
          <p:nvPr>
            <p:ph idx="1"/>
          </p:nvPr>
        </p:nvSpPr>
        <p:spPr>
          <a:xfrm>
            <a:off x="685801" y="228862"/>
            <a:ext cx="10131425" cy="2007902"/>
          </a:xfrm>
        </p:spPr>
        <p:txBody>
          <a:bodyPr/>
          <a:lstStyle/>
          <a:p>
            <a:r>
              <a:rPr lang="es-EC" dirty="0"/>
              <a:t>Antes de crear una acción para el botón recién creado, vamos a duplicar nuestra mesa de trabajo, la seleccionamos mediante su nombre y tecleamos </a:t>
            </a:r>
            <a:r>
              <a:rPr lang="es-EC" b="1" dirty="0"/>
              <a:t>Ctrl-D</a:t>
            </a:r>
            <a:r>
              <a:rPr lang="es-EC" dirty="0"/>
              <a:t>, esta copia va a ser la pantalla que veremos luego de presionar el botón. Desenmascaremos el rectángulo de artboard 2 y redimensionaremos la imagen de tal manera que ocupe toda la ventana, el botón copiado debe ser ocultado y posicionado en otro lugar , esto al momento de seleccionarlo le cambiaremos la opacidad a lo mas bajo en la barra de configuración de la derecha. Con todo esto  tendremos la siguiente pantalla.</a:t>
            </a:r>
          </a:p>
        </p:txBody>
      </p:sp>
      <p:pic>
        <p:nvPicPr>
          <p:cNvPr id="6" name="Imagen 5">
            <a:extLst>
              <a:ext uri="{FF2B5EF4-FFF2-40B4-BE49-F238E27FC236}">
                <a16:creationId xmlns:a16="http://schemas.microsoft.com/office/drawing/2014/main" id="{D34FA297-5DBF-415E-B98B-E260B0A5389F}"/>
              </a:ext>
            </a:extLst>
          </p:cNvPr>
          <p:cNvPicPr>
            <a:picLocks noChangeAspect="1"/>
          </p:cNvPicPr>
          <p:nvPr/>
        </p:nvPicPr>
        <p:blipFill>
          <a:blip r:embed="rId2"/>
          <a:stretch>
            <a:fillRect/>
          </a:stretch>
        </p:blipFill>
        <p:spPr>
          <a:xfrm>
            <a:off x="961438" y="2236765"/>
            <a:ext cx="9634000" cy="4419342"/>
          </a:xfrm>
          <a:prstGeom prst="rect">
            <a:avLst/>
          </a:prstGeom>
        </p:spPr>
      </p:pic>
    </p:spTree>
    <p:extLst>
      <p:ext uri="{BB962C8B-B14F-4D97-AF65-F5344CB8AC3E}">
        <p14:creationId xmlns:p14="http://schemas.microsoft.com/office/powerpoint/2010/main" val="885987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3EBA85-B1A5-48B5-BA3E-131B44F3D14F}"/>
              </a:ext>
            </a:extLst>
          </p:cNvPr>
          <p:cNvSpPr>
            <a:spLocks noGrp="1"/>
          </p:cNvSpPr>
          <p:nvPr>
            <p:ph idx="1"/>
          </p:nvPr>
        </p:nvSpPr>
        <p:spPr>
          <a:xfrm>
            <a:off x="432582" y="271065"/>
            <a:ext cx="10131425" cy="1726548"/>
          </a:xfrm>
        </p:spPr>
        <p:txBody>
          <a:bodyPr/>
          <a:lstStyle/>
          <a:p>
            <a:r>
              <a:rPr lang="es-EC" dirty="0"/>
              <a:t>La parte final será cuando le creamos una acción al botón principal de la mesa de trabajo 1, y direccionamos la flecha a la mesa de trabajo 2, con esto se abrirá una ventana donde seleccionaremos el tipo de acción, en este caso solo será al momento de presionar el boto, también tendremos dos tipos de transición de tipo </a:t>
            </a:r>
            <a:r>
              <a:rPr lang="es-EC" b="1" dirty="0"/>
              <a:t>present </a:t>
            </a:r>
            <a:r>
              <a:rPr lang="es-EC" dirty="0"/>
              <a:t> y </a:t>
            </a:r>
            <a:r>
              <a:rPr lang="es-EC" b="1" dirty="0"/>
              <a:t> motion</a:t>
            </a:r>
            <a:r>
              <a:rPr lang="es-EC" dirty="0"/>
              <a:t>, para que el prototipo seleccionaremos el segundo. Es opcional pero podemos modificar el delay y tiempo de esta transición.  </a:t>
            </a:r>
          </a:p>
        </p:txBody>
      </p:sp>
      <p:pic>
        <p:nvPicPr>
          <p:cNvPr id="5" name="Imagen 4">
            <a:extLst>
              <a:ext uri="{FF2B5EF4-FFF2-40B4-BE49-F238E27FC236}">
                <a16:creationId xmlns:a16="http://schemas.microsoft.com/office/drawing/2014/main" id="{1C6EB203-83BE-40D8-B33C-7C86EB9286C1}"/>
              </a:ext>
            </a:extLst>
          </p:cNvPr>
          <p:cNvPicPr>
            <a:picLocks noChangeAspect="1"/>
          </p:cNvPicPr>
          <p:nvPr/>
        </p:nvPicPr>
        <p:blipFill rotWithShape="1">
          <a:blip r:embed="rId2">
            <a:extLst>
              <a:ext uri="{28A0092B-C50C-407E-A947-70E740481C1C}">
                <a14:useLocalDpi xmlns:a14="http://schemas.microsoft.com/office/drawing/2010/main" val="0"/>
              </a:ext>
            </a:extLst>
          </a:blip>
          <a:srcRect t="5516" r="2384" b="5619"/>
          <a:stretch/>
        </p:blipFill>
        <p:spPr>
          <a:xfrm>
            <a:off x="689317" y="1997613"/>
            <a:ext cx="9312812" cy="4766486"/>
          </a:xfrm>
          <a:prstGeom prst="rect">
            <a:avLst/>
          </a:prstGeom>
        </p:spPr>
      </p:pic>
    </p:spTree>
    <p:extLst>
      <p:ext uri="{BB962C8B-B14F-4D97-AF65-F5344CB8AC3E}">
        <p14:creationId xmlns:p14="http://schemas.microsoft.com/office/powerpoint/2010/main" val="309212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AD7D9-0592-4580-8A6E-66CC12C86CB9}"/>
              </a:ext>
            </a:extLst>
          </p:cNvPr>
          <p:cNvSpPr>
            <a:spLocks noGrp="1"/>
          </p:cNvSpPr>
          <p:nvPr>
            <p:ph type="title"/>
          </p:nvPr>
        </p:nvSpPr>
        <p:spPr/>
        <p:txBody>
          <a:bodyPr/>
          <a:lstStyle/>
          <a:p>
            <a:r>
              <a:rPr lang="es-EC" dirty="0"/>
              <a:t>Tener en cuenta.</a:t>
            </a:r>
          </a:p>
        </p:txBody>
      </p:sp>
      <p:sp>
        <p:nvSpPr>
          <p:cNvPr id="3" name="Marcador de contenido 2">
            <a:extLst>
              <a:ext uri="{FF2B5EF4-FFF2-40B4-BE49-F238E27FC236}">
                <a16:creationId xmlns:a16="http://schemas.microsoft.com/office/drawing/2014/main" id="{0AC91D26-DFD7-42DF-82CD-6E8C6489F06B}"/>
              </a:ext>
            </a:extLst>
          </p:cNvPr>
          <p:cNvSpPr>
            <a:spLocks noGrp="1"/>
          </p:cNvSpPr>
          <p:nvPr>
            <p:ph idx="1"/>
          </p:nvPr>
        </p:nvSpPr>
        <p:spPr/>
        <p:txBody>
          <a:bodyPr/>
          <a:lstStyle/>
          <a:p>
            <a:r>
              <a:rPr lang="es-EC" dirty="0"/>
              <a:t>1. Las paginas no son iguales a las mesas de trabajos, podemos usar varias paginas para crear formatos de nuestro prototipo que corran en diferentes dispositivos.</a:t>
            </a:r>
          </a:p>
          <a:p>
            <a:r>
              <a:rPr lang="es-EC" dirty="0"/>
              <a:t>2.Las librerías guardan solo los componentes, cuando copiamos un componente este puede ser cambiado de color de  fondo  y el tamaño del texto, mas no la tipografía o el color de texto, esto se debe a que al ser copiados se heredan de la librería botón.</a:t>
            </a:r>
          </a:p>
          <a:p>
            <a:r>
              <a:rPr lang="es-EC" dirty="0"/>
              <a:t>3.Es posible compartir componentes entre archivos.</a:t>
            </a:r>
          </a:p>
          <a:p>
            <a:r>
              <a:rPr lang="es-EC" dirty="0"/>
              <a:t>4.Ctrl-D : duplicar</a:t>
            </a:r>
          </a:p>
          <a:p>
            <a:r>
              <a:rPr lang="es-EC" dirty="0"/>
              <a:t>5.Ctrl-G : agrupar</a:t>
            </a:r>
          </a:p>
        </p:txBody>
      </p:sp>
    </p:spTree>
    <p:extLst>
      <p:ext uri="{BB962C8B-B14F-4D97-AF65-F5344CB8AC3E}">
        <p14:creationId xmlns:p14="http://schemas.microsoft.com/office/powerpoint/2010/main" val="162734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55D6AC-1E86-47E3-9CFB-65CB90CE60AE}"/>
              </a:ext>
            </a:extLst>
          </p:cNvPr>
          <p:cNvSpPr>
            <a:spLocks noGrp="1"/>
          </p:cNvSpPr>
          <p:nvPr>
            <p:ph type="title"/>
          </p:nvPr>
        </p:nvSpPr>
        <p:spPr/>
        <p:txBody>
          <a:bodyPr/>
          <a:lstStyle/>
          <a:p>
            <a:r>
              <a:rPr lang="es-EC" dirty="0"/>
              <a:t>Pros y contras de Invision</a:t>
            </a:r>
          </a:p>
        </p:txBody>
      </p:sp>
      <p:sp>
        <p:nvSpPr>
          <p:cNvPr id="3" name="Marcador de contenido 2">
            <a:extLst>
              <a:ext uri="{FF2B5EF4-FFF2-40B4-BE49-F238E27FC236}">
                <a16:creationId xmlns:a16="http://schemas.microsoft.com/office/drawing/2014/main" id="{368C3930-9E34-476F-A602-F39988E15197}"/>
              </a:ext>
            </a:extLst>
          </p:cNvPr>
          <p:cNvSpPr>
            <a:spLocks noGrp="1"/>
          </p:cNvSpPr>
          <p:nvPr>
            <p:ph idx="1"/>
          </p:nvPr>
        </p:nvSpPr>
        <p:spPr>
          <a:xfrm>
            <a:off x="685801" y="2142067"/>
            <a:ext cx="3267221" cy="4106333"/>
          </a:xfrm>
        </p:spPr>
        <p:txBody>
          <a:bodyPr>
            <a:normAutofit/>
          </a:bodyPr>
          <a:lstStyle/>
          <a:p>
            <a:r>
              <a:rPr lang="es-EC" dirty="0"/>
              <a:t>Ventajas. </a:t>
            </a:r>
          </a:p>
          <a:p>
            <a:r>
              <a:rPr lang="es-EC" dirty="0"/>
              <a:t>Es un programa muy intuitivo y versátil.</a:t>
            </a:r>
          </a:p>
          <a:p>
            <a:r>
              <a:rPr lang="es-EC" dirty="0"/>
              <a:t>La posibilidad de elegir </a:t>
            </a:r>
            <a:r>
              <a:rPr lang="es-EC"/>
              <a:t>diferentes tipo </a:t>
            </a:r>
            <a:r>
              <a:rPr lang="es-EC" dirty="0"/>
              <a:t>de formato en base a dispositivos.</a:t>
            </a:r>
          </a:p>
          <a:p>
            <a:r>
              <a:rPr lang="es-EC" dirty="0"/>
              <a:t>Es simple y complejo.</a:t>
            </a:r>
          </a:p>
          <a:p>
            <a:r>
              <a:rPr lang="es-EC" dirty="0"/>
              <a:t>Herramientas y atajos que ayudan agilizando procesos.</a:t>
            </a:r>
          </a:p>
          <a:p>
            <a:r>
              <a:rPr lang="es-EC" dirty="0"/>
              <a:t>Es gratis.</a:t>
            </a:r>
          </a:p>
          <a:p>
            <a:endParaRPr lang="es-EC" dirty="0"/>
          </a:p>
        </p:txBody>
      </p:sp>
      <p:sp>
        <p:nvSpPr>
          <p:cNvPr id="4" name="Marcador de contenido 2">
            <a:extLst>
              <a:ext uri="{FF2B5EF4-FFF2-40B4-BE49-F238E27FC236}">
                <a16:creationId xmlns:a16="http://schemas.microsoft.com/office/drawing/2014/main" id="{70D1CCCD-25B2-40E4-A055-C5E86AFD94D1}"/>
              </a:ext>
            </a:extLst>
          </p:cNvPr>
          <p:cNvSpPr txBox="1">
            <a:spLocks/>
          </p:cNvSpPr>
          <p:nvPr/>
        </p:nvSpPr>
        <p:spPr>
          <a:xfrm>
            <a:off x="4566138" y="2065867"/>
            <a:ext cx="3267221" cy="2281311"/>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s-EC" dirty="0"/>
              <a:t>Desventajas. </a:t>
            </a:r>
          </a:p>
          <a:p>
            <a:r>
              <a:rPr lang="es-EC" dirty="0"/>
              <a:t>Es necesario redimensionar las imágenes al momento de pegarlas.</a:t>
            </a:r>
          </a:p>
          <a:p>
            <a:r>
              <a:rPr lang="es-EC" dirty="0"/>
              <a:t>Los textos copiados no se auto adaptan al formato.</a:t>
            </a:r>
          </a:p>
          <a:p>
            <a:pPr marL="0" indent="0">
              <a:buNone/>
            </a:pPr>
            <a:r>
              <a:rPr lang="es-EC" dirty="0"/>
              <a:t> </a:t>
            </a:r>
          </a:p>
        </p:txBody>
      </p:sp>
    </p:spTree>
    <p:extLst>
      <p:ext uri="{BB962C8B-B14F-4D97-AF65-F5344CB8AC3E}">
        <p14:creationId xmlns:p14="http://schemas.microsoft.com/office/powerpoint/2010/main" val="303221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A0825-443E-4967-B3C5-2309B0C39668}"/>
              </a:ext>
            </a:extLst>
          </p:cNvPr>
          <p:cNvSpPr>
            <a:spLocks noGrp="1"/>
          </p:cNvSpPr>
          <p:nvPr>
            <p:ph type="title"/>
          </p:nvPr>
        </p:nvSpPr>
        <p:spPr/>
        <p:txBody>
          <a:bodyPr/>
          <a:lstStyle/>
          <a:p>
            <a:r>
              <a:rPr lang="es-EC" dirty="0"/>
              <a:t>¿Qué es invision?</a:t>
            </a:r>
          </a:p>
        </p:txBody>
      </p:sp>
      <p:sp>
        <p:nvSpPr>
          <p:cNvPr id="3" name="Marcador de contenido 2">
            <a:extLst>
              <a:ext uri="{FF2B5EF4-FFF2-40B4-BE49-F238E27FC236}">
                <a16:creationId xmlns:a16="http://schemas.microsoft.com/office/drawing/2014/main" id="{DE581FEF-83F4-439C-88EA-1FAA564A8321}"/>
              </a:ext>
            </a:extLst>
          </p:cNvPr>
          <p:cNvSpPr>
            <a:spLocks noGrp="1"/>
          </p:cNvSpPr>
          <p:nvPr>
            <p:ph idx="1"/>
          </p:nvPr>
        </p:nvSpPr>
        <p:spPr>
          <a:xfrm>
            <a:off x="685801" y="1897444"/>
            <a:ext cx="10131425" cy="1580531"/>
          </a:xfrm>
        </p:spPr>
        <p:txBody>
          <a:bodyPr>
            <a:normAutofit/>
          </a:bodyPr>
          <a:lstStyle/>
          <a:p>
            <a:r>
              <a:rPr lang="es-EC" dirty="0"/>
              <a:t>Invisión es una herramienta de diseño que nos ayuda a crear prototipos de manera rápida ,sencilla y eficaz. Es de las primeras herramientas de diseño de prototipos en ser creadas, aunque con el tiempo requirió de actualizaciones de su software para mantenerse en el mercado junto con los demás programas.</a:t>
            </a:r>
          </a:p>
        </p:txBody>
      </p:sp>
    </p:spTree>
    <p:extLst>
      <p:ext uri="{BB962C8B-B14F-4D97-AF65-F5344CB8AC3E}">
        <p14:creationId xmlns:p14="http://schemas.microsoft.com/office/powerpoint/2010/main" val="2439340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C475D-4FCE-4D0E-B5F7-19A7D11F44CC}"/>
              </a:ext>
            </a:extLst>
          </p:cNvPr>
          <p:cNvSpPr>
            <a:spLocks noGrp="1"/>
          </p:cNvSpPr>
          <p:nvPr>
            <p:ph type="title"/>
          </p:nvPr>
        </p:nvSpPr>
        <p:spPr/>
        <p:txBody>
          <a:bodyPr/>
          <a:lstStyle/>
          <a:p>
            <a:r>
              <a:rPr lang="es-EC" dirty="0"/>
              <a:t>Conclusiones</a:t>
            </a:r>
          </a:p>
        </p:txBody>
      </p:sp>
      <p:sp>
        <p:nvSpPr>
          <p:cNvPr id="3" name="Marcador de contenido 2">
            <a:extLst>
              <a:ext uri="{FF2B5EF4-FFF2-40B4-BE49-F238E27FC236}">
                <a16:creationId xmlns:a16="http://schemas.microsoft.com/office/drawing/2014/main" id="{8C67BEE5-A487-4DF3-97ED-18CC7F946127}"/>
              </a:ext>
            </a:extLst>
          </p:cNvPr>
          <p:cNvSpPr>
            <a:spLocks noGrp="1"/>
          </p:cNvSpPr>
          <p:nvPr>
            <p:ph idx="1"/>
          </p:nvPr>
        </p:nvSpPr>
        <p:spPr/>
        <p:txBody>
          <a:bodyPr/>
          <a:lstStyle/>
          <a:p>
            <a:r>
              <a:rPr lang="es-EC" dirty="0"/>
              <a:t>Invision es un programa bastante disfrutable y ayuda a los programadores a poder crear sus prototipos de manera intuitiva y versátil. En mi opinión personal me he adaptado bastante rápido a sus procesos y el como es posible agilizarse mediante las teclas especiales.</a:t>
            </a:r>
          </a:p>
          <a:p>
            <a:r>
              <a:rPr lang="es-EC" dirty="0"/>
              <a:t>Es una buena alternativa a otros programas de creación de prototipos de interfaces virtuales que existen en la actualidad. Recomiendo estar preparado para cambios que mejoren el programa aun mas de lo que es hoy en día.</a:t>
            </a:r>
          </a:p>
        </p:txBody>
      </p:sp>
    </p:spTree>
    <p:extLst>
      <p:ext uri="{BB962C8B-B14F-4D97-AF65-F5344CB8AC3E}">
        <p14:creationId xmlns:p14="http://schemas.microsoft.com/office/powerpoint/2010/main" val="1926664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A95294-7771-48D3-A6B9-58FD77BA4B14}"/>
              </a:ext>
            </a:extLst>
          </p:cNvPr>
          <p:cNvSpPr>
            <a:spLocks noGrp="1"/>
          </p:cNvSpPr>
          <p:nvPr>
            <p:ph type="title"/>
          </p:nvPr>
        </p:nvSpPr>
        <p:spPr>
          <a:xfrm>
            <a:off x="685801" y="609600"/>
            <a:ext cx="10357337" cy="5341034"/>
          </a:xfrm>
        </p:spPr>
        <p:txBody>
          <a:bodyPr/>
          <a:lstStyle/>
          <a:p>
            <a:pPr algn="ctr"/>
            <a:r>
              <a:rPr lang="es-EC" b="1" cap="none" spc="50" dirty="0">
                <a:ln w="9525" cmpd="sng">
                  <a:solidFill>
                    <a:schemeClr val="accent1"/>
                  </a:solidFill>
                  <a:prstDash val="solid"/>
                </a:ln>
                <a:solidFill>
                  <a:srgbClr val="70AD47">
                    <a:tint val="1000"/>
                  </a:srgbClr>
                </a:solidFill>
                <a:effectLst>
                  <a:glow rad="38100">
                    <a:schemeClr val="accent1">
                      <a:alpha val="40000"/>
                    </a:schemeClr>
                  </a:glow>
                </a:effectLst>
              </a:rPr>
              <a:t>Gracias por su atención</a:t>
            </a:r>
          </a:p>
        </p:txBody>
      </p:sp>
    </p:spTree>
    <p:extLst>
      <p:ext uri="{BB962C8B-B14F-4D97-AF65-F5344CB8AC3E}">
        <p14:creationId xmlns:p14="http://schemas.microsoft.com/office/powerpoint/2010/main" val="510197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B3D43-AEDB-4065-9922-A2D6984F4A19}"/>
              </a:ext>
            </a:extLst>
          </p:cNvPr>
          <p:cNvSpPr>
            <a:spLocks noGrp="1"/>
          </p:cNvSpPr>
          <p:nvPr>
            <p:ph type="title"/>
          </p:nvPr>
        </p:nvSpPr>
        <p:spPr/>
        <p:txBody>
          <a:bodyPr/>
          <a:lstStyle/>
          <a:p>
            <a:r>
              <a:rPr lang="es-EC" dirty="0"/>
              <a:t>¿Cómo empezar a crear prototipos?</a:t>
            </a:r>
          </a:p>
        </p:txBody>
      </p:sp>
      <p:sp>
        <p:nvSpPr>
          <p:cNvPr id="3" name="Marcador de contenido 2">
            <a:extLst>
              <a:ext uri="{FF2B5EF4-FFF2-40B4-BE49-F238E27FC236}">
                <a16:creationId xmlns:a16="http://schemas.microsoft.com/office/drawing/2014/main" id="{72BEFAEE-8E77-496B-9E71-4EB7C3B3EF97}"/>
              </a:ext>
            </a:extLst>
          </p:cNvPr>
          <p:cNvSpPr>
            <a:spLocks noGrp="1"/>
          </p:cNvSpPr>
          <p:nvPr>
            <p:ph idx="1"/>
          </p:nvPr>
        </p:nvSpPr>
        <p:spPr>
          <a:xfrm>
            <a:off x="137162" y="1730326"/>
            <a:ext cx="5307036" cy="2907323"/>
          </a:xfrm>
        </p:spPr>
        <p:txBody>
          <a:bodyPr/>
          <a:lstStyle/>
          <a:p>
            <a:r>
              <a:rPr lang="es-EC" dirty="0"/>
              <a:t>Primero es necesario descargar el programa: </a:t>
            </a:r>
            <a:r>
              <a:rPr lang="es-EC" dirty="0">
                <a:hlinkClick r:id="rId2"/>
              </a:rPr>
              <a:t>https://www.invisionapp.com/studio</a:t>
            </a:r>
            <a:endParaRPr lang="es-EC" dirty="0"/>
          </a:p>
          <a:p>
            <a:r>
              <a:rPr lang="es-EC" dirty="0"/>
              <a:t>Antes de empezar a definir su funcionamiento, es necesario definir el tipo de producto al que deseamos llegar, es decir, el dispositivo en el que basaremos nuestro proyecto. Puede ser un iPad, un portátil, un celular, etc.</a:t>
            </a:r>
          </a:p>
          <a:p>
            <a:endParaRPr lang="es-EC" dirty="0"/>
          </a:p>
        </p:txBody>
      </p:sp>
      <p:pic>
        <p:nvPicPr>
          <p:cNvPr id="5" name="Imagen 4">
            <a:extLst>
              <a:ext uri="{FF2B5EF4-FFF2-40B4-BE49-F238E27FC236}">
                <a16:creationId xmlns:a16="http://schemas.microsoft.com/office/drawing/2014/main" id="{BB6ED1BD-20A5-4D45-87C0-5BC21906045B}"/>
              </a:ext>
            </a:extLst>
          </p:cNvPr>
          <p:cNvPicPr>
            <a:picLocks noChangeAspect="1"/>
          </p:cNvPicPr>
          <p:nvPr/>
        </p:nvPicPr>
        <p:blipFill rotWithShape="1">
          <a:blip r:embed="rId3">
            <a:extLst>
              <a:ext uri="{28A0092B-C50C-407E-A947-70E740481C1C}">
                <a14:useLocalDpi xmlns:a14="http://schemas.microsoft.com/office/drawing/2010/main" val="0"/>
              </a:ext>
            </a:extLst>
          </a:blip>
          <a:srcRect l="17885" t="13522" r="17846" b="17316"/>
          <a:stretch/>
        </p:blipFill>
        <p:spPr>
          <a:xfrm>
            <a:off x="5751513" y="1730326"/>
            <a:ext cx="5907996" cy="3574496"/>
          </a:xfrm>
          <a:prstGeom prst="rect">
            <a:avLst/>
          </a:prstGeom>
        </p:spPr>
      </p:pic>
    </p:spTree>
    <p:extLst>
      <p:ext uri="{BB962C8B-B14F-4D97-AF65-F5344CB8AC3E}">
        <p14:creationId xmlns:p14="http://schemas.microsoft.com/office/powerpoint/2010/main" val="1554177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400A5D-2AF2-430F-BE0D-B3B8D6C79CE2}"/>
              </a:ext>
            </a:extLst>
          </p:cNvPr>
          <p:cNvSpPr>
            <a:spLocks noGrp="1"/>
          </p:cNvSpPr>
          <p:nvPr>
            <p:ph type="title"/>
          </p:nvPr>
        </p:nvSpPr>
        <p:spPr>
          <a:xfrm>
            <a:off x="685801" y="609600"/>
            <a:ext cx="10131425" cy="642425"/>
          </a:xfrm>
        </p:spPr>
        <p:txBody>
          <a:bodyPr/>
          <a:lstStyle/>
          <a:p>
            <a:r>
              <a:rPr lang="es-EC" dirty="0"/>
              <a:t>1.Conceptos básicos.</a:t>
            </a:r>
          </a:p>
        </p:txBody>
      </p:sp>
      <p:sp>
        <p:nvSpPr>
          <p:cNvPr id="3" name="Marcador de contenido 2">
            <a:extLst>
              <a:ext uri="{FF2B5EF4-FFF2-40B4-BE49-F238E27FC236}">
                <a16:creationId xmlns:a16="http://schemas.microsoft.com/office/drawing/2014/main" id="{34952273-BEC7-4847-A893-D7A18BB1667F}"/>
              </a:ext>
            </a:extLst>
          </p:cNvPr>
          <p:cNvSpPr>
            <a:spLocks noGrp="1"/>
          </p:cNvSpPr>
          <p:nvPr>
            <p:ph idx="1"/>
          </p:nvPr>
        </p:nvSpPr>
        <p:spPr>
          <a:xfrm>
            <a:off x="685801" y="1252025"/>
            <a:ext cx="10131425" cy="928467"/>
          </a:xfrm>
        </p:spPr>
        <p:txBody>
          <a:bodyPr/>
          <a:lstStyle/>
          <a:p>
            <a:r>
              <a:rPr lang="es-EC" dirty="0"/>
              <a:t>En Invision Studio es posible crear prototipos en base a elementes que creemos en un artboard o mesa de trabajo que escogimos en base al dispositivo que deseamos llegar.</a:t>
            </a:r>
          </a:p>
        </p:txBody>
      </p:sp>
      <p:pic>
        <p:nvPicPr>
          <p:cNvPr id="4" name="Imagen 3">
            <a:extLst>
              <a:ext uri="{FF2B5EF4-FFF2-40B4-BE49-F238E27FC236}">
                <a16:creationId xmlns:a16="http://schemas.microsoft.com/office/drawing/2014/main" id="{9C353FE3-FD7B-47CC-BA88-61F18ADAABED}"/>
              </a:ext>
            </a:extLst>
          </p:cNvPr>
          <p:cNvPicPr>
            <a:picLocks noChangeAspect="1"/>
          </p:cNvPicPr>
          <p:nvPr/>
        </p:nvPicPr>
        <p:blipFill rotWithShape="1">
          <a:blip r:embed="rId2"/>
          <a:srcRect l="-1" t="6078" r="1017" b="5065"/>
          <a:stretch/>
        </p:blipFill>
        <p:spPr>
          <a:xfrm>
            <a:off x="1374774" y="2293034"/>
            <a:ext cx="8557017" cy="4318781"/>
          </a:xfrm>
          <a:prstGeom prst="rect">
            <a:avLst/>
          </a:prstGeom>
        </p:spPr>
      </p:pic>
    </p:spTree>
    <p:extLst>
      <p:ext uri="{BB962C8B-B14F-4D97-AF65-F5344CB8AC3E}">
        <p14:creationId xmlns:p14="http://schemas.microsoft.com/office/powerpoint/2010/main" val="3698390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F7EA119-2461-4C35-8959-00C372EEE2F0}"/>
              </a:ext>
            </a:extLst>
          </p:cNvPr>
          <p:cNvSpPr>
            <a:spLocks noGrp="1"/>
          </p:cNvSpPr>
          <p:nvPr>
            <p:ph idx="1"/>
          </p:nvPr>
        </p:nvSpPr>
        <p:spPr>
          <a:xfrm>
            <a:off x="756139" y="253218"/>
            <a:ext cx="10131425" cy="1275471"/>
          </a:xfrm>
        </p:spPr>
        <p:txBody>
          <a:bodyPr/>
          <a:lstStyle/>
          <a:p>
            <a:r>
              <a:rPr lang="es-EC" dirty="0"/>
              <a:t>Poseemos varios objetos como rectángulos, texto, círculos e inclusiva mente se le puede enviar hacia atrás a estos elementos como capaz, siempre que queramos destacar un botón, el rectángulo va detrás del texto del botón. Todos estos pueden ser llamados automáticamente mediante la letra al que corresponden(ver imagen)</a:t>
            </a:r>
          </a:p>
        </p:txBody>
      </p:sp>
      <p:pic>
        <p:nvPicPr>
          <p:cNvPr id="6" name="Imagen 5">
            <a:extLst>
              <a:ext uri="{FF2B5EF4-FFF2-40B4-BE49-F238E27FC236}">
                <a16:creationId xmlns:a16="http://schemas.microsoft.com/office/drawing/2014/main" id="{1B5FBB04-04AD-4982-9498-0F5301ECAA90}"/>
              </a:ext>
            </a:extLst>
          </p:cNvPr>
          <p:cNvPicPr>
            <a:picLocks noChangeAspect="1"/>
          </p:cNvPicPr>
          <p:nvPr/>
        </p:nvPicPr>
        <p:blipFill rotWithShape="1">
          <a:blip r:embed="rId2"/>
          <a:srcRect t="5312" b="5209"/>
          <a:stretch/>
        </p:blipFill>
        <p:spPr>
          <a:xfrm>
            <a:off x="1066971" y="1528689"/>
            <a:ext cx="9509760" cy="4784141"/>
          </a:xfrm>
          <a:prstGeom prst="rect">
            <a:avLst/>
          </a:prstGeom>
        </p:spPr>
      </p:pic>
    </p:spTree>
    <p:extLst>
      <p:ext uri="{BB962C8B-B14F-4D97-AF65-F5344CB8AC3E}">
        <p14:creationId xmlns:p14="http://schemas.microsoft.com/office/powerpoint/2010/main" val="135331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D8C27D0-3DB9-433B-B402-E7B6B7D9BE93}"/>
              </a:ext>
            </a:extLst>
          </p:cNvPr>
          <p:cNvSpPr>
            <a:spLocks noGrp="1"/>
          </p:cNvSpPr>
          <p:nvPr>
            <p:ph idx="1"/>
          </p:nvPr>
        </p:nvSpPr>
        <p:spPr>
          <a:xfrm>
            <a:off x="770208" y="281353"/>
            <a:ext cx="10131425" cy="1134794"/>
          </a:xfrm>
        </p:spPr>
        <p:txBody>
          <a:bodyPr/>
          <a:lstStyle/>
          <a:p>
            <a:r>
              <a:rPr lang="es-EC" dirty="0"/>
              <a:t>Es posible realizar previsualizaciones de nuestro prototipo mediante el botón play situado en la parte superior derecha de nuestra aplicación.</a:t>
            </a:r>
          </a:p>
        </p:txBody>
      </p:sp>
      <p:pic>
        <p:nvPicPr>
          <p:cNvPr id="4" name="Imagen 3">
            <a:extLst>
              <a:ext uri="{FF2B5EF4-FFF2-40B4-BE49-F238E27FC236}">
                <a16:creationId xmlns:a16="http://schemas.microsoft.com/office/drawing/2014/main" id="{97F09327-F21E-44FD-8889-318C1014A404}"/>
              </a:ext>
            </a:extLst>
          </p:cNvPr>
          <p:cNvPicPr>
            <a:picLocks noChangeAspect="1"/>
          </p:cNvPicPr>
          <p:nvPr/>
        </p:nvPicPr>
        <p:blipFill rotWithShape="1">
          <a:blip r:embed="rId2"/>
          <a:srcRect t="5722" b="6029"/>
          <a:stretch/>
        </p:blipFill>
        <p:spPr>
          <a:xfrm>
            <a:off x="1308295" y="1632447"/>
            <a:ext cx="9298745" cy="4613608"/>
          </a:xfrm>
          <a:prstGeom prst="rect">
            <a:avLst/>
          </a:prstGeom>
        </p:spPr>
      </p:pic>
    </p:spTree>
    <p:extLst>
      <p:ext uri="{BB962C8B-B14F-4D97-AF65-F5344CB8AC3E}">
        <p14:creationId xmlns:p14="http://schemas.microsoft.com/office/powerpoint/2010/main" val="37784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5043AC0-F9F6-4DA6-8A95-608FC83037B8}"/>
              </a:ext>
            </a:extLst>
          </p:cNvPr>
          <p:cNvSpPr>
            <a:spLocks noGrp="1"/>
          </p:cNvSpPr>
          <p:nvPr>
            <p:ph idx="1"/>
          </p:nvPr>
        </p:nvSpPr>
        <p:spPr>
          <a:xfrm>
            <a:off x="573259" y="228861"/>
            <a:ext cx="10131425" cy="1163841"/>
          </a:xfrm>
        </p:spPr>
        <p:txBody>
          <a:bodyPr/>
          <a:lstStyle/>
          <a:p>
            <a:r>
              <a:rPr lang="es-EC" dirty="0"/>
              <a:t>También tenemos la capacidad de crear componentes, que no son mas que la creación de objetos mediante los cuales podemos interactuar en el prototipo. Estos se guardan en las librerías de componentes.</a:t>
            </a:r>
          </a:p>
        </p:txBody>
      </p:sp>
      <p:pic>
        <p:nvPicPr>
          <p:cNvPr id="4" name="Imagen 3">
            <a:extLst>
              <a:ext uri="{FF2B5EF4-FFF2-40B4-BE49-F238E27FC236}">
                <a16:creationId xmlns:a16="http://schemas.microsoft.com/office/drawing/2014/main" id="{FEE30070-2F50-4BBC-A379-DB5FCE35EF71}"/>
              </a:ext>
            </a:extLst>
          </p:cNvPr>
          <p:cNvPicPr>
            <a:picLocks noChangeAspect="1"/>
          </p:cNvPicPr>
          <p:nvPr/>
        </p:nvPicPr>
        <p:blipFill rotWithShape="1">
          <a:blip r:embed="rId2"/>
          <a:srcRect t="4680" r="1115" b="4460"/>
          <a:stretch/>
        </p:blipFill>
        <p:spPr>
          <a:xfrm>
            <a:off x="815926" y="1392702"/>
            <a:ext cx="10136226" cy="5236437"/>
          </a:xfrm>
          <a:prstGeom prst="rect">
            <a:avLst/>
          </a:prstGeom>
        </p:spPr>
      </p:pic>
    </p:spTree>
    <p:extLst>
      <p:ext uri="{BB962C8B-B14F-4D97-AF65-F5344CB8AC3E}">
        <p14:creationId xmlns:p14="http://schemas.microsoft.com/office/powerpoint/2010/main" val="1519805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CFA49BB-7E30-4B1D-93C8-C0D02035004B}"/>
              </a:ext>
            </a:extLst>
          </p:cNvPr>
          <p:cNvSpPr>
            <a:spLocks noGrp="1"/>
          </p:cNvSpPr>
          <p:nvPr>
            <p:ph idx="1"/>
          </p:nvPr>
        </p:nvSpPr>
        <p:spPr>
          <a:xfrm>
            <a:off x="474786" y="355471"/>
            <a:ext cx="10131425" cy="1009096"/>
          </a:xfrm>
        </p:spPr>
        <p:txBody>
          <a:bodyPr/>
          <a:lstStyle/>
          <a:p>
            <a:r>
              <a:rPr lang="es-EC" dirty="0"/>
              <a:t>En base a un componente ya creado podemos realizar una interacción. Por ejemplo cuando deseamos acceder a otra pestaña mediante un botón. En esta interacción es posible crear animaciones que ayudan a que el prototipo sea mas dinámico y satisfactorio en su ejecución.</a:t>
            </a:r>
          </a:p>
        </p:txBody>
      </p:sp>
      <p:pic>
        <p:nvPicPr>
          <p:cNvPr id="4" name="Imagen 3">
            <a:extLst>
              <a:ext uri="{FF2B5EF4-FFF2-40B4-BE49-F238E27FC236}">
                <a16:creationId xmlns:a16="http://schemas.microsoft.com/office/drawing/2014/main" id="{AACF6F4A-B5F1-402D-9FB6-2C8932F8708D}"/>
              </a:ext>
            </a:extLst>
          </p:cNvPr>
          <p:cNvPicPr>
            <a:picLocks noChangeAspect="1"/>
          </p:cNvPicPr>
          <p:nvPr/>
        </p:nvPicPr>
        <p:blipFill rotWithShape="1">
          <a:blip r:embed="rId2"/>
          <a:srcRect t="5161" r="1577" b="5161"/>
          <a:stretch/>
        </p:blipFill>
        <p:spPr>
          <a:xfrm>
            <a:off x="565394" y="1573755"/>
            <a:ext cx="10040817" cy="5143568"/>
          </a:xfrm>
          <a:prstGeom prst="rect">
            <a:avLst/>
          </a:prstGeom>
        </p:spPr>
      </p:pic>
    </p:spTree>
    <p:extLst>
      <p:ext uri="{BB962C8B-B14F-4D97-AF65-F5344CB8AC3E}">
        <p14:creationId xmlns:p14="http://schemas.microsoft.com/office/powerpoint/2010/main" val="36812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4121E9-A423-43C7-961D-B7793FC34EFC}"/>
              </a:ext>
            </a:extLst>
          </p:cNvPr>
          <p:cNvSpPr>
            <a:spLocks noGrp="1"/>
          </p:cNvSpPr>
          <p:nvPr>
            <p:ph type="title"/>
          </p:nvPr>
        </p:nvSpPr>
        <p:spPr>
          <a:xfrm>
            <a:off x="685802" y="609601"/>
            <a:ext cx="4758396" cy="853440"/>
          </a:xfrm>
          <a:solidFill>
            <a:schemeClr val="accent5">
              <a:lumMod val="75000"/>
            </a:schemeClr>
          </a:solidFill>
          <a:ln w="76200">
            <a:solidFill>
              <a:schemeClr val="bg2">
                <a:lumMod val="50000"/>
              </a:schemeClr>
            </a:solidFill>
          </a:ln>
        </p:spPr>
        <p:txBody>
          <a:bodyPr>
            <a:normAutofit fontScale="90000"/>
          </a:bodyPr>
          <a:lstStyle/>
          <a:p>
            <a:r>
              <a:rPr lang="es-EC" dirty="0"/>
              <a:t>Proceso de un ejemplo</a:t>
            </a:r>
          </a:p>
        </p:txBody>
      </p:sp>
      <p:sp>
        <p:nvSpPr>
          <p:cNvPr id="3" name="Marcador de contenido 2">
            <a:extLst>
              <a:ext uri="{FF2B5EF4-FFF2-40B4-BE49-F238E27FC236}">
                <a16:creationId xmlns:a16="http://schemas.microsoft.com/office/drawing/2014/main" id="{56E6A6FC-52AB-40D4-B60D-1C3620EB4889}"/>
              </a:ext>
            </a:extLst>
          </p:cNvPr>
          <p:cNvSpPr>
            <a:spLocks noGrp="1"/>
          </p:cNvSpPr>
          <p:nvPr>
            <p:ph idx="1"/>
          </p:nvPr>
        </p:nvSpPr>
        <p:spPr>
          <a:xfrm>
            <a:off x="685802" y="1463041"/>
            <a:ext cx="10131425" cy="1079435"/>
          </a:xfrm>
        </p:spPr>
        <p:txBody>
          <a:bodyPr/>
          <a:lstStyle/>
          <a:p>
            <a:r>
              <a:rPr lang="es-EC" dirty="0"/>
              <a:t>Cuando ya hemos decidido que dispositivos al que queremos llegar, procedemos a realizar un rectángulo previo que nos ayudara a situar una imagen, el posicionamiento es ayudado mediante el mismo programa.</a:t>
            </a:r>
          </a:p>
        </p:txBody>
      </p:sp>
      <p:pic>
        <p:nvPicPr>
          <p:cNvPr id="4" name="Imagen 3">
            <a:extLst>
              <a:ext uri="{FF2B5EF4-FFF2-40B4-BE49-F238E27FC236}">
                <a16:creationId xmlns:a16="http://schemas.microsoft.com/office/drawing/2014/main" id="{042AEB2B-8865-4253-B608-1FDA5837303D}"/>
              </a:ext>
            </a:extLst>
          </p:cNvPr>
          <p:cNvPicPr>
            <a:picLocks noChangeAspect="1"/>
          </p:cNvPicPr>
          <p:nvPr/>
        </p:nvPicPr>
        <p:blipFill rotWithShape="1">
          <a:blip r:embed="rId2"/>
          <a:srcRect t="5516" r="1462" b="5209"/>
          <a:stretch/>
        </p:blipFill>
        <p:spPr>
          <a:xfrm>
            <a:off x="1026942" y="2405300"/>
            <a:ext cx="8539089" cy="4349536"/>
          </a:xfrm>
          <a:prstGeom prst="rect">
            <a:avLst/>
          </a:prstGeom>
        </p:spPr>
      </p:pic>
    </p:spTree>
    <p:extLst>
      <p:ext uri="{BB962C8B-B14F-4D97-AF65-F5344CB8AC3E}">
        <p14:creationId xmlns:p14="http://schemas.microsoft.com/office/powerpoint/2010/main" val="20855491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317</TotalTime>
  <Words>1094</Words>
  <Application>Microsoft Office PowerPoint</Application>
  <PresentationFormat>Panorámica</PresentationFormat>
  <Paragraphs>46</Paragraphs>
  <Slides>21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Calibri</vt:lpstr>
      <vt:lpstr>Calibri Light</vt:lpstr>
      <vt:lpstr>Times New Roman</vt:lpstr>
      <vt:lpstr>Celestial</vt:lpstr>
      <vt:lpstr>Presentación de Invisión</vt:lpstr>
      <vt:lpstr>¿Qué es invision?</vt:lpstr>
      <vt:lpstr>¿Cómo empezar a crear prototipos?</vt:lpstr>
      <vt:lpstr>1.Conceptos básicos.</vt:lpstr>
      <vt:lpstr>Presentación de PowerPoint</vt:lpstr>
      <vt:lpstr>Presentación de PowerPoint</vt:lpstr>
      <vt:lpstr>Presentación de PowerPoint</vt:lpstr>
      <vt:lpstr>Presentación de PowerPoint</vt:lpstr>
      <vt:lpstr>Proceso de un ejemplo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Tener en cuenta.</vt:lpstr>
      <vt:lpstr>Pros y contras de Invision</vt:lpstr>
      <vt:lpstr>Conclusiones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Invisión</dc:title>
  <dc:creator>Cristian Buestan</dc:creator>
  <cp:lastModifiedBy>Cristian Buestan</cp:lastModifiedBy>
  <cp:revision>19</cp:revision>
  <dcterms:created xsi:type="dcterms:W3CDTF">2021-06-12T01:54:46Z</dcterms:created>
  <dcterms:modified xsi:type="dcterms:W3CDTF">2021-06-16T12:40:38Z</dcterms:modified>
</cp:coreProperties>
</file>